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85" r:id="rId2"/>
    <p:sldId id="259" r:id="rId3"/>
    <p:sldId id="260" r:id="rId4"/>
    <p:sldId id="262" r:id="rId5"/>
    <p:sldId id="291" r:id="rId6"/>
    <p:sldId id="297" r:id="rId7"/>
    <p:sldId id="292" r:id="rId8"/>
    <p:sldId id="301" r:id="rId9"/>
    <p:sldId id="302" r:id="rId10"/>
    <p:sldId id="305" r:id="rId11"/>
    <p:sldId id="303" r:id="rId12"/>
    <p:sldId id="304" r:id="rId13"/>
    <p:sldId id="342" r:id="rId14"/>
    <p:sldId id="343" r:id="rId15"/>
    <p:sldId id="317" r:id="rId16"/>
    <p:sldId id="332" r:id="rId17"/>
    <p:sldId id="348" r:id="rId18"/>
    <p:sldId id="308" r:id="rId19"/>
    <p:sldId id="318" r:id="rId20"/>
    <p:sldId id="333" r:id="rId21"/>
    <p:sldId id="323" r:id="rId22"/>
    <p:sldId id="324" r:id="rId23"/>
    <p:sldId id="345" r:id="rId24"/>
    <p:sldId id="338" r:id="rId25"/>
    <p:sldId id="339" r:id="rId26"/>
    <p:sldId id="349" r:id="rId27"/>
    <p:sldId id="351" r:id="rId28"/>
    <p:sldId id="350" r:id="rId29"/>
    <p:sldId id="340" r:id="rId30"/>
    <p:sldId id="352" r:id="rId31"/>
    <p:sldId id="325" r:id="rId32"/>
    <p:sldId id="354" r:id="rId33"/>
    <p:sldId id="326" r:id="rId34"/>
    <p:sldId id="327" r:id="rId35"/>
    <p:sldId id="341" r:id="rId36"/>
    <p:sldId id="353" r:id="rId37"/>
    <p:sldId id="335" r:id="rId38"/>
    <p:sldId id="355" r:id="rId39"/>
    <p:sldId id="347" r:id="rId40"/>
    <p:sldId id="257" r:id="rId41"/>
    <p:sldId id="337" r:id="rId42"/>
    <p:sldId id="279" r:id="rId43"/>
    <p:sldId id="280" r:id="rId44"/>
  </p:sldIdLst>
  <p:sldSz cx="9144000" cy="5143500" type="screen16x9"/>
  <p:notesSz cx="6858000" cy="9144000"/>
  <p:embeddedFontLst>
    <p:embeddedFont>
      <p:font typeface="Barlow" panose="020B0604020202020204" charset="0"/>
      <p:regular r:id="rId46"/>
      <p:bold r:id="rId47"/>
      <p:italic r:id="rId48"/>
      <p:boldItalic r:id="rId49"/>
    </p:embeddedFont>
    <p:embeddedFont>
      <p:font typeface="Barlow Light" panose="020B060402020202020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Miriam Libre" panose="020B0604020202020204" charset="-79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N ANDRES CASTRO PARDO" initials="JACP" lastIdx="13" clrIdx="0">
    <p:extLst>
      <p:ext uri="{19B8F6BF-5375-455C-9EA6-DF929625EA0E}">
        <p15:presenceInfo xmlns:p15="http://schemas.microsoft.com/office/powerpoint/2012/main" userId="99506b59def1a1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308BAA-9552-46C2-AD14-432BEADBCD6E}">
  <a:tblStyle styleId="{5E308BAA-9552-46C2-AD14-432BEADBCD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4T18:09:25.430" idx="2">
    <p:pos x="3883" y="1620"/>
    <p:text>https://www.flaticon.com/authors/becris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5T03:01:16.865" idx="7">
    <p:pos x="1862" y="2445"/>
    <p:text>Basasdo en Wiring con entorno de desarrollo Processing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6T01:47:38.871" idx="13">
    <p:pos x="3085" y="1170"/>
    <p:text>TTL: Transistor - Transistor - Logic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498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4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87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38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80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6" r:id="rId4"/>
    <p:sldLayoutId id="2147483657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ingenieria.bogota.unal.edu.co/ceimtun/" TargetMode="External"/><Relationship Id="rId7" Type="http://schemas.openxmlformats.org/officeDocument/2006/relationships/hyperlink" Target="https://www.instagram.com/ceimtu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hyperlink" Target="https://www.facebook.com/RAS.UN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JuliansCastro/Arduino/blob/master/Scripts/Module%202/Module%202.zip?raw=tru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5.png"/><Relationship Id="rId9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rogramarfacil.com/blog/arduino-blog/curso-de-arduino/" TargetMode="External"/><Relationship Id="rId3" Type="http://schemas.openxmlformats.org/officeDocument/2006/relationships/hyperlink" Target="http://www.arduino.cc/reference/en/" TargetMode="External"/><Relationship Id="rId7" Type="http://schemas.openxmlformats.org/officeDocument/2006/relationships/hyperlink" Target="http://www.flaticon.com/" TargetMode="External"/><Relationship Id="rId12" Type="http://schemas.openxmlformats.org/officeDocument/2006/relationships/hyperlink" Target="https://www.luisllamas.es/medir-distancia-con-arduino-y-sensor-de-ultrasonidos-hc-sr04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henounproject.com/" TargetMode="External"/><Relationship Id="rId11" Type="http://schemas.openxmlformats.org/officeDocument/2006/relationships/hyperlink" Target="https://issuu.com/tdrobotica/docs/libro_kit_basico/4" TargetMode="External"/><Relationship Id="rId5" Type="http://schemas.openxmlformats.org/officeDocument/2006/relationships/hyperlink" Target="https://www.freepng.es/" TargetMode="External"/><Relationship Id="rId10" Type="http://schemas.openxmlformats.org/officeDocument/2006/relationships/hyperlink" Target="https://www.vistronica.com/" TargetMode="External"/><Relationship Id="rId4" Type="http://schemas.openxmlformats.org/officeDocument/2006/relationships/hyperlink" Target="https://es.freeimages.com/" TargetMode="External"/><Relationship Id="rId9" Type="http://schemas.openxmlformats.org/officeDocument/2006/relationships/hyperlink" Target="http://tdrobotica.co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juacastropa@unal.edu.co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nsplash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 idx="4294967295"/>
          </p:nvPr>
        </p:nvSpPr>
        <p:spPr>
          <a:xfrm>
            <a:off x="5016500" y="1628775"/>
            <a:ext cx="4127500" cy="184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CURSO DE ARDUINO</a:t>
            </a:r>
            <a:endParaRPr sz="4800" dirty="0"/>
          </a:p>
        </p:txBody>
      </p:sp>
      <p:sp>
        <p:nvSpPr>
          <p:cNvPr id="3" name="Google Shape;240;p13">
            <a:extLst>
              <a:ext uri="{FF2B5EF4-FFF2-40B4-BE49-F238E27FC236}">
                <a16:creationId xmlns:a16="http://schemas.microsoft.com/office/drawing/2014/main" id="{B4F5B823-0835-41E1-9AE5-093A2E87D086}"/>
              </a:ext>
            </a:extLst>
          </p:cNvPr>
          <p:cNvSpPr txBox="1">
            <a:spLocks/>
          </p:cNvSpPr>
          <p:nvPr/>
        </p:nvSpPr>
        <p:spPr>
          <a:xfrm>
            <a:off x="1590025" y="480851"/>
            <a:ext cx="6158318" cy="692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 dirty="0"/>
              <a:t>CURSO DE ARDUINO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D204F58-3629-46BE-9170-0B90CE6197F6}"/>
              </a:ext>
            </a:extLst>
          </p:cNvPr>
          <p:cNvSpPr txBox="1">
            <a:spLocks/>
          </p:cNvSpPr>
          <p:nvPr/>
        </p:nvSpPr>
        <p:spPr>
          <a:xfrm>
            <a:off x="1590025" y="1461010"/>
            <a:ext cx="5872093" cy="303371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MX" sz="2400" dirty="0">
              <a:latin typeface="Barlow Light" panose="020B0604020202020204" charset="0"/>
            </a:endParaRPr>
          </a:p>
          <a:p>
            <a:pPr algn="ctr"/>
            <a:r>
              <a:rPr lang="es-MX" sz="2400" dirty="0">
                <a:latin typeface="Barlow Light" panose="020B0604020202020204" charset="0"/>
              </a:rPr>
              <a:t>Por: Julián Andrés Castro</a:t>
            </a:r>
          </a:p>
          <a:p>
            <a:pPr algn="ctr"/>
            <a:r>
              <a:rPr lang="es-MX" sz="2400" dirty="0">
                <a:latin typeface="Barlow Light" panose="020B0604020202020204" charset="0"/>
              </a:rPr>
              <a:t>Estudiante ingeniería electrónica</a:t>
            </a:r>
          </a:p>
          <a:p>
            <a:pPr algn="ctr"/>
            <a:endParaRPr lang="es-MX" sz="1800" dirty="0">
              <a:latin typeface="Barlow Light" panose="020B0604020202020204" charset="0"/>
            </a:endParaRPr>
          </a:p>
          <a:p>
            <a:pPr algn="ctr"/>
            <a:r>
              <a:rPr lang="es-MX" sz="1800" b="1" i="1" dirty="0">
                <a:latin typeface="Barlow Light" panose="020B0604020202020204" charset="0"/>
              </a:rPr>
              <a:t>C</a:t>
            </a:r>
            <a:r>
              <a:rPr lang="es-ES" sz="1800" b="1" i="1" dirty="0">
                <a:latin typeface="Barlow Light" panose="020B0604020202020204" charset="0"/>
              </a:rPr>
              <a:t>EIMTUN – RAS  </a:t>
            </a:r>
          </a:p>
          <a:p>
            <a:pPr algn="ctr"/>
            <a:r>
              <a:rPr lang="es-MX" sz="1800" b="1" i="1" dirty="0">
                <a:latin typeface="Barlow Light" panose="020B0604020202020204" charset="0"/>
              </a:rPr>
              <a:t>UNIVERSIDAD NACIONAL DE COLOMBIA</a:t>
            </a:r>
          </a:p>
          <a:p>
            <a:pPr algn="ctr"/>
            <a:endParaRPr lang="es-MX" dirty="0">
              <a:latin typeface="Barlow Light" panose="020B0604020202020204" charset="0"/>
            </a:endParaRPr>
          </a:p>
          <a:p>
            <a:pPr algn="ctr"/>
            <a:r>
              <a:rPr lang="es-MX" sz="2400" dirty="0">
                <a:latin typeface="Barlow Light" panose="020B0604020202020204" charset="0"/>
              </a:rPr>
              <a:t>Conócenos:</a:t>
            </a:r>
          </a:p>
          <a:p>
            <a:pPr algn="ctr"/>
            <a:r>
              <a:rPr lang="es-MX" sz="2400" dirty="0">
                <a:latin typeface="Barlow Light" panose="020B0604020202020204" charset="0"/>
              </a:rPr>
              <a:t>Web: </a:t>
            </a:r>
            <a:r>
              <a:rPr lang="es-MX" sz="2400" u="sng" dirty="0">
                <a:latin typeface="Barlow Light" panose="020B0604020202020204" charset="0"/>
                <a:hlinkClick r:id="rId3"/>
              </a:rPr>
              <a:t>Ceimtun</a:t>
            </a:r>
            <a:r>
              <a:rPr lang="es-MX" sz="2400" dirty="0">
                <a:latin typeface="Barlow Light" panose="020B0604020202020204" charset="0"/>
                <a:hlinkClick r:id="rId3"/>
              </a:rPr>
              <a:t> - RAS</a:t>
            </a:r>
            <a:endParaRPr lang="es-ES" sz="1800" dirty="0">
              <a:latin typeface="Barlow Light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B2EE03-1B76-4EE4-9ED7-B605EFA4E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76" t="12716" r="10508" b="24298"/>
          <a:stretch/>
        </p:blipFill>
        <p:spPr>
          <a:xfrm rot="5400000">
            <a:off x="7109380" y="1729971"/>
            <a:ext cx="1847849" cy="1460072"/>
          </a:xfrm>
          <a:prstGeom prst="rect">
            <a:avLst/>
          </a:prstGeom>
        </p:spPr>
      </p:pic>
      <p:sp>
        <p:nvSpPr>
          <p:cNvPr id="8" name="Google Shape;240;p13">
            <a:extLst>
              <a:ext uri="{FF2B5EF4-FFF2-40B4-BE49-F238E27FC236}">
                <a16:creationId xmlns:a16="http://schemas.microsoft.com/office/drawing/2014/main" id="{F200FC78-FA83-4FFD-A0F4-B3CFF51EAA27}"/>
              </a:ext>
            </a:extLst>
          </p:cNvPr>
          <p:cNvSpPr txBox="1">
            <a:spLocks/>
          </p:cNvSpPr>
          <p:nvPr/>
        </p:nvSpPr>
        <p:spPr>
          <a:xfrm>
            <a:off x="1590025" y="910741"/>
            <a:ext cx="6158318" cy="692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800" dirty="0"/>
              <a:t>M</a:t>
            </a:r>
            <a:r>
              <a:rPr lang="es-ES" sz="1800" dirty="0"/>
              <a:t>ÓDULO 2</a:t>
            </a:r>
          </a:p>
        </p:txBody>
      </p:sp>
      <p:pic>
        <p:nvPicPr>
          <p:cNvPr id="6" name="Imagen 5" descr="Imagen que contiene lego&#10;&#10;Descripción generada automáticamente">
            <a:extLst>
              <a:ext uri="{FF2B5EF4-FFF2-40B4-BE49-F238E27FC236}">
                <a16:creationId xmlns:a16="http://schemas.microsoft.com/office/drawing/2014/main" id="{D51EDB4D-3C73-427D-B957-79CFB0D7C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29" y="1645648"/>
            <a:ext cx="2169141" cy="18522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4297656-E3B9-4734-9DF4-D32277C49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914" y="4048006"/>
            <a:ext cx="419111" cy="419111"/>
          </a:xfrm>
          <a:prstGeom prst="rect">
            <a:avLst/>
          </a:prstGeom>
        </p:spPr>
      </p:pic>
      <p:pic>
        <p:nvPicPr>
          <p:cNvPr id="9" name="Imagen 8">
            <a:hlinkClick r:id="rId7"/>
            <a:extLst>
              <a:ext uri="{FF2B5EF4-FFF2-40B4-BE49-F238E27FC236}">
                <a16:creationId xmlns:a16="http://schemas.microsoft.com/office/drawing/2014/main" id="{966A83FB-29EC-4A17-B176-E763C9ACC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2856" y="3908504"/>
            <a:ext cx="759746" cy="759746"/>
          </a:xfrm>
          <a:prstGeom prst="rect">
            <a:avLst/>
          </a:prstGeom>
        </p:spPr>
      </p:pic>
      <p:pic>
        <p:nvPicPr>
          <p:cNvPr id="12" name="Imagen 11" descr="Imagen que contiene dibujo&#10;&#10;Descripción generada automáticamente">
            <a:hlinkClick r:id="rId9"/>
            <a:extLst>
              <a:ext uri="{FF2B5EF4-FFF2-40B4-BE49-F238E27FC236}">
                <a16:creationId xmlns:a16="http://schemas.microsoft.com/office/drawing/2014/main" id="{AF94785C-DBF0-4724-B163-897F072C3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5780" y="3902903"/>
            <a:ext cx="759746" cy="7597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696F392-50DE-4537-86A5-B1A19F38E8FF}"/>
              </a:ext>
            </a:extLst>
          </p:cNvPr>
          <p:cNvSpPr txBox="1"/>
          <p:nvPr/>
        </p:nvSpPr>
        <p:spPr>
          <a:xfrm>
            <a:off x="6999522" y="3547095"/>
            <a:ext cx="117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Barlow Light" panose="020B0604020202020204" charset="0"/>
              </a:rPr>
              <a:t>Redes:</a:t>
            </a:r>
            <a:endParaRPr lang="es-ES" sz="2000" dirty="0"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8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4173" y="1048905"/>
            <a:ext cx="3221666" cy="981913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Partes fundamentales del IDE de Arduino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332477-FC29-407A-94FE-5401AEAA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1" y="701749"/>
            <a:ext cx="4766012" cy="44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5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334" y="115523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Seleccionar placa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C0318F-86C9-417C-A529-3DE1A09A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34" y="762609"/>
            <a:ext cx="4910439" cy="43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334" y="115523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Seleccionar puerto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B92094-37F9-4344-83FC-3B7EA9B1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35" y="676991"/>
            <a:ext cx="5218209" cy="47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E7B690-462C-4B65-969F-C2E259E2A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2205" y="1484726"/>
            <a:ext cx="4423036" cy="1159800"/>
          </a:xfrm>
        </p:spPr>
        <p:txBody>
          <a:bodyPr/>
          <a:lstStyle/>
          <a:p>
            <a:r>
              <a:rPr lang="es-MX" dirty="0"/>
              <a:t>ACTIVIDADES</a:t>
            </a:r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9DF7659-B038-4FEC-AE3B-B4515B7E3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2640" y="3466214"/>
            <a:ext cx="3654452" cy="1514657"/>
          </a:xfrm>
        </p:spPr>
        <p:txBody>
          <a:bodyPr/>
          <a:lstStyle/>
          <a:p>
            <a:r>
              <a:rPr lang="es-ES" sz="2800" dirty="0"/>
              <a:t>Descarga los Scripts en </a:t>
            </a:r>
            <a:r>
              <a:rPr lang="es-ES" sz="2800" dirty="0">
                <a:hlinkClick r:id="rId2"/>
              </a:rPr>
              <a:t>GitHub</a:t>
            </a:r>
            <a:r>
              <a:rPr lang="es-ES" sz="2800" dirty="0"/>
              <a:t>!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2691043-795C-445F-AAE1-2D5B37BA33E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07450" y="2208213"/>
            <a:ext cx="336550" cy="72707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D0F762-E6C5-44DB-AD07-91E78D2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000" y="2851603"/>
            <a:ext cx="1756282" cy="17562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417AC6-377F-433F-AD38-7609D49F5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27" y="3466214"/>
            <a:ext cx="299155" cy="2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228850" y="754114"/>
            <a:ext cx="4411607" cy="1668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SENSORES ANALÓGICOS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206" y="21266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509D6F34-AF19-4CBC-8FFC-23893FC053FF}"/>
              </a:ext>
            </a:extLst>
          </p:cNvPr>
          <p:cNvSpPr txBox="1">
            <a:spLocks/>
          </p:cNvSpPr>
          <p:nvPr/>
        </p:nvSpPr>
        <p:spPr>
          <a:xfrm>
            <a:off x="3204574" y="278437"/>
            <a:ext cx="5042529" cy="54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temperatura con LM35</a:t>
            </a:r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D4630879-EB01-449F-9920-E8F2976D784F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1: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51E829-1698-4AE3-82BF-7F5344F8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28" y="1292166"/>
            <a:ext cx="6840442" cy="36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60908"/>
            <a:ext cx="5138700" cy="857400"/>
          </a:xfrm>
        </p:spPr>
        <p:txBody>
          <a:bodyPr/>
          <a:lstStyle/>
          <a:p>
            <a:r>
              <a:rPr lang="es-MX" dirty="0"/>
              <a:t>Materiales Ej. 1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444375"/>
            <a:ext cx="3811087" cy="3308377"/>
          </a:xfrm>
        </p:spPr>
        <p:txBody>
          <a:bodyPr/>
          <a:lstStyle/>
          <a:p>
            <a:r>
              <a:rPr lang="es-MX" sz="2200" dirty="0"/>
              <a:t>1 Tarjeta Arduino con cable USB</a:t>
            </a:r>
          </a:p>
          <a:p>
            <a:r>
              <a:rPr lang="es-MX" sz="2200" dirty="0"/>
              <a:t>1 Sensor de temperatura LM35</a:t>
            </a:r>
          </a:p>
          <a:p>
            <a:r>
              <a:rPr lang="es-MX" sz="2200" dirty="0"/>
              <a:t>3 Jumpers macho-macho (cables)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8286" y="1015675"/>
            <a:ext cx="2373867" cy="1780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4642721" y="3224775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0989903">
            <a:off x="1777582" y="4055578"/>
            <a:ext cx="2373867" cy="1252233"/>
          </a:xfrm>
          <a:prstGeom prst="rect">
            <a:avLst/>
          </a:prstGeom>
        </p:spPr>
      </p:pic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C7340BC6-C42B-4D4D-BCC2-C2C475CD1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25" b="97625" l="10000" r="90000">
                        <a14:foregroundMark x1="35750" y1="9875" x2="34250" y2="31750"/>
                        <a14:foregroundMark x1="34250" y1="31750" x2="37625" y2="39750"/>
                        <a14:foregroundMark x1="44000" y1="5625" x2="53125" y2="10250"/>
                        <a14:foregroundMark x1="53125" y1="10250" x2="54750" y2="24125"/>
                        <a14:foregroundMark x1="40250" y1="3500" x2="45875" y2="2125"/>
                        <a14:foregroundMark x1="56250" y1="18750" x2="49125" y2="34875"/>
                        <a14:foregroundMark x1="44375" y1="20500" x2="54125" y2="26625"/>
                        <a14:foregroundMark x1="54125" y1="26625" x2="49125" y2="29375"/>
                        <a14:foregroundMark x1="43000" y1="89750" x2="43000" y2="97625"/>
                        <a14:foregroundMark x1="52625" y1="85375" x2="53500" y2="96750"/>
                        <a14:foregroundMark x1="62375" y1="79000" x2="64000" y2="92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22705">
            <a:off x="3993831" y="2827057"/>
            <a:ext cx="1297779" cy="12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BE4104-2D62-4274-B1EC-6A9CA3C3F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6" r="7944"/>
          <a:stretch/>
        </p:blipFill>
        <p:spPr>
          <a:xfrm>
            <a:off x="4008482" y="2048069"/>
            <a:ext cx="2085976" cy="1791277"/>
          </a:xfrm>
          <a:prstGeom prst="rect">
            <a:avLst/>
          </a:prstGeom>
        </p:spPr>
      </p:pic>
      <p:pic>
        <p:nvPicPr>
          <p:cNvPr id="8" name="Imagen 7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F36F2A8B-A6F3-4237-A060-C234630F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3095431"/>
            <a:ext cx="1844632" cy="2014731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E0E0A5-10AB-4EF6-87A6-EDC445569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B6B0E7-9854-41EE-BC6B-FA3E80BF2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434339"/>
            <a:ext cx="5646420" cy="541405"/>
          </a:xfrm>
        </p:spPr>
        <p:txBody>
          <a:bodyPr/>
          <a:lstStyle/>
          <a:p>
            <a:r>
              <a:rPr lang="es-MX" sz="2800" dirty="0"/>
              <a:t>Características del sensor LM35</a:t>
            </a:r>
            <a:endParaRPr lang="es-ES" sz="2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067DF8-808D-4ADD-9F47-0899D6397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40" y="975744"/>
            <a:ext cx="5509260" cy="4019166"/>
          </a:xfrm>
        </p:spPr>
        <p:txBody>
          <a:bodyPr/>
          <a:lstStyle/>
          <a:p>
            <a:r>
              <a:rPr lang="es-ES" dirty="0"/>
              <a:t>Temperatura operación: -55 ~ 150 °C</a:t>
            </a:r>
            <a:endParaRPr lang="es-MX" dirty="0"/>
          </a:p>
          <a:p>
            <a:r>
              <a:rPr lang="es-MX" dirty="0"/>
              <a:t>Alimentación:  4 ~ 30V</a:t>
            </a:r>
          </a:p>
          <a:p>
            <a:r>
              <a:rPr lang="es-ES" dirty="0"/>
              <a:t>Salida: -1  ~  6V</a:t>
            </a:r>
          </a:p>
          <a:p>
            <a:r>
              <a:rPr lang="es-ES" dirty="0"/>
              <a:t>Variación: 10mV </a:t>
            </a:r>
            <a:r>
              <a:rPr lang="es-ES" sz="2800" dirty="0"/>
              <a:t>/</a:t>
            </a:r>
            <a:r>
              <a:rPr lang="es-ES" dirty="0"/>
              <a:t> °C</a:t>
            </a:r>
          </a:p>
          <a:p>
            <a:r>
              <a:rPr lang="es-ES" dirty="0"/>
              <a:t>Exactitud: ± 0.5</a:t>
            </a:r>
            <a:r>
              <a:rPr lang="es-CO" dirty="0"/>
              <a:t>°C</a:t>
            </a:r>
            <a:endParaRPr lang="es-ES" dirty="0"/>
          </a:p>
          <a:p>
            <a:r>
              <a:rPr lang="es-ES" dirty="0"/>
              <a:t>Pinout: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+Vs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V</a:t>
            </a:r>
            <a:r>
              <a:rPr lang="es-ES" sz="1400" dirty="0"/>
              <a:t>OUT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GND</a:t>
            </a:r>
          </a:p>
          <a:p>
            <a:pPr marL="990600" lvl="1" indent="-457200">
              <a:buFont typeface="+mj-lt"/>
              <a:buAutoNum type="arabicPeriod"/>
            </a:pPr>
            <a:endParaRPr lang="es-E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2C8B55-9B49-4300-B95D-E02799419886}"/>
              </a:ext>
            </a:extLst>
          </p:cNvPr>
          <p:cNvSpPr txBox="1"/>
          <p:nvPr/>
        </p:nvSpPr>
        <p:spPr>
          <a:xfrm>
            <a:off x="4343992" y="3639291"/>
            <a:ext cx="162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i="1" dirty="0">
                <a:latin typeface="Barlow Light" panose="020B0604020202020204" charset="0"/>
              </a:rPr>
              <a:t>Vista inferior</a:t>
            </a:r>
            <a:endParaRPr lang="es-ES" sz="2000" i="1" dirty="0">
              <a:latin typeface="Barlow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9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6ADCAD83-4B93-4EAB-BB93-618E7B82FCBA}"/>
              </a:ext>
            </a:extLst>
          </p:cNvPr>
          <p:cNvSpPr txBox="1">
            <a:spLocks/>
          </p:cNvSpPr>
          <p:nvPr/>
        </p:nvSpPr>
        <p:spPr>
          <a:xfrm>
            <a:off x="3204574" y="278437"/>
            <a:ext cx="5042529" cy="54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temperatura con LM35</a:t>
            </a:r>
            <a:endParaRPr lang="es-ES" dirty="0"/>
          </a:p>
        </p:txBody>
      </p:sp>
      <p:sp>
        <p:nvSpPr>
          <p:cNvPr id="18" name="Título 2">
            <a:extLst>
              <a:ext uri="{FF2B5EF4-FFF2-40B4-BE49-F238E27FC236}">
                <a16:creationId xmlns:a16="http://schemas.microsoft.com/office/drawing/2014/main" id="{E623F7D8-C478-4392-8821-7E8DC00E1499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1:</a:t>
            </a:r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CF882B7-AD73-4AAB-B167-1A4E16A0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66" y="966844"/>
            <a:ext cx="6986187" cy="39372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198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2: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4573307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Interruptor de  luz con LDR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676420-A029-4EC5-A6CD-B88496AB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3" y="956644"/>
            <a:ext cx="7005233" cy="37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89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CONTENIDO: MÓDULO 2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635128" cy="2755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sz="2200" dirty="0">
                <a:latin typeface="Barlow Light" panose="020B0604020202020204" charset="0"/>
                <a:hlinkClick r:id="rId3" action="ppaction://hlinksldjump"/>
              </a:rPr>
              <a:t>Transductores </a:t>
            </a:r>
            <a:r>
              <a:rPr lang="es-MX" sz="2200" dirty="0">
                <a:hlinkClick r:id="rId3" action="ppaction://hlinksldjump"/>
              </a:rPr>
              <a:t>/ Actuadores</a:t>
            </a:r>
            <a:endParaRPr lang="es-MX" sz="2200" dirty="0"/>
          </a:p>
          <a:p>
            <a:r>
              <a:rPr lang="es-MX" sz="2200" dirty="0">
                <a:hlinkClick r:id="rId4" action="ppaction://hlinksldjump"/>
              </a:rPr>
              <a:t>Medición de temperatura con LM35</a:t>
            </a:r>
            <a:endParaRPr lang="es-MX" sz="2200" dirty="0"/>
          </a:p>
          <a:p>
            <a:r>
              <a:rPr lang="es-MX" sz="2200" dirty="0">
                <a:hlinkClick r:id="rId5" action="ppaction://hlinksldjump"/>
              </a:rPr>
              <a:t>Interruptor de  luz con LDR</a:t>
            </a:r>
            <a:endParaRPr lang="es-MX" sz="2200" dirty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73D25F-0172-4D72-9165-56138EDD7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689" y="535996"/>
            <a:ext cx="419111" cy="4191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516646-B130-4529-95F0-BEFA6446C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283" y="1789168"/>
            <a:ext cx="419111" cy="4191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20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804"/>
            <a:ext cx="5138700" cy="857400"/>
          </a:xfrm>
        </p:spPr>
        <p:txBody>
          <a:bodyPr/>
          <a:lstStyle/>
          <a:p>
            <a:r>
              <a:rPr lang="es-MX" dirty="0"/>
              <a:t>Materiales Ej. 2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850605"/>
            <a:ext cx="4114801" cy="3902148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3 Leds 5mm (cualquier color)</a:t>
            </a:r>
          </a:p>
          <a:p>
            <a:r>
              <a:rPr lang="es-MX" sz="2200" dirty="0"/>
              <a:t>3 Resistencias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1  Resistencias 10k</a:t>
            </a:r>
            <a:r>
              <a:rPr lang="el-GR" sz="2200" dirty="0"/>
              <a:t>Ω</a:t>
            </a:r>
            <a:endParaRPr lang="es-MX" sz="2200" dirty="0"/>
          </a:p>
          <a:p>
            <a:r>
              <a:rPr lang="es-MX" sz="2200" dirty="0"/>
              <a:t>1 Fotorresistor (LDR)</a:t>
            </a:r>
          </a:p>
          <a:p>
            <a:r>
              <a:rPr lang="es-MX" sz="2200" dirty="0"/>
              <a:t>6 Jumpers macho-macho (cables)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1960" y="350242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4229705" y="2841669"/>
            <a:ext cx="1666503" cy="1647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5008650" y="2848549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>
            <a:off x="3222033" y="3930408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1753462" y="4268463"/>
            <a:ext cx="997870" cy="7648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D27E63-2B32-4451-ABC8-8D42E1D9A12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2667" y1="50000" x2="66000" y2="17833"/>
                        <a14:foregroundMark x1="48333" y1="63500" x2="87667" y2="25000"/>
                      </a14:backgroundRemoval>
                    </a14:imgEffect>
                  </a14:imgLayer>
                </a14:imgProps>
              </a:ext>
            </a:extLst>
          </a:blip>
          <a:srcRect l="20000" t="14470" r="9277" b="21668"/>
          <a:stretch/>
        </p:blipFill>
        <p:spPr>
          <a:xfrm>
            <a:off x="4161960" y="1928767"/>
            <a:ext cx="1613845" cy="145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04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2: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704554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Interruptor de  luz con LDR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2C88DF-A7C3-4AA8-8F44-2ACFC338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357186"/>
            <a:ext cx="6681822" cy="31565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2708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2: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725820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Interruptor de  luz con LDR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7E299E-3C98-4BC9-A0C9-6435153A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57" y="824934"/>
            <a:ext cx="5767623" cy="41943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2047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228850" y="754114"/>
            <a:ext cx="4411607" cy="1668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SENSORES DIGITALES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21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24</a:t>
            </a:fld>
            <a:endParaRPr lang="es-ES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D6EAE32C-F6EC-4DA5-8F92-4A81D0FE59D6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87D27BEF-A167-46A4-B2BF-4521251540AF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5151123" cy="8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distancia con módulo de ultrasonido </a:t>
            </a:r>
            <a:r>
              <a:rPr lang="es-ES" dirty="0"/>
              <a:t>HC-SR04</a:t>
            </a:r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26A7312-5BF3-4DAD-98DE-CBBF4015E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09" y="1269508"/>
            <a:ext cx="7187981" cy="36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3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748"/>
            <a:ext cx="5138700" cy="857400"/>
          </a:xfrm>
        </p:spPr>
        <p:txBody>
          <a:bodyPr/>
          <a:lstStyle/>
          <a:p>
            <a:r>
              <a:rPr lang="es-MX" dirty="0"/>
              <a:t>Materiales Ej. 3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482017"/>
            <a:ext cx="3891517" cy="3270735"/>
          </a:xfrm>
        </p:spPr>
        <p:txBody>
          <a:bodyPr/>
          <a:lstStyle/>
          <a:p>
            <a:r>
              <a:rPr lang="es-MX" dirty="0"/>
              <a:t>1 Tarjeta Arduino</a:t>
            </a:r>
          </a:p>
          <a:p>
            <a:r>
              <a:rPr lang="es-MX" dirty="0"/>
              <a:t>1 módulo de ultrasonido </a:t>
            </a:r>
            <a:r>
              <a:rPr lang="es-ES" dirty="0"/>
              <a:t>HC-SR04</a:t>
            </a:r>
          </a:p>
          <a:p>
            <a:r>
              <a:rPr lang="es-MX" dirty="0"/>
              <a:t>4 Jumpers macho-macho (cables)</a:t>
            </a:r>
          </a:p>
          <a:p>
            <a:r>
              <a:rPr lang="es-MX" dirty="0"/>
              <a:t>1 Protoboard</a:t>
            </a:r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9396" y="156878"/>
            <a:ext cx="2373867" cy="1780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1203561">
            <a:off x="2742462" y="4030942"/>
            <a:ext cx="2373867" cy="12522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8AF3DC-ACB0-4CCD-8899-88531783FA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 rot="1337546">
            <a:off x="4732751" y="3134233"/>
            <a:ext cx="2016276" cy="19726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EBD9C3-D443-4F2E-AA9A-3B89FC542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55" b="89970" l="8076" r="93587">
                        <a14:foregroundMark x1="9264" y1="48328" x2="23753" y2="47568"/>
                        <a14:foregroundMark x1="23753" y1="47568" x2="40736" y2="52888"/>
                        <a14:foregroundMark x1="40736" y1="52888" x2="45487" y2="60790"/>
                        <a14:foregroundMark x1="45487" y1="60790" x2="54157" y2="59574"/>
                        <a14:foregroundMark x1="54157" y1="59574" x2="61520" y2="60030"/>
                        <a14:foregroundMark x1="61520" y1="60030" x2="69952" y2="58055"/>
                        <a14:foregroundMark x1="69952" y1="58055" x2="76485" y2="52432"/>
                        <a14:foregroundMark x1="76485" y1="52432" x2="91568" y2="49544"/>
                        <a14:foregroundMark x1="91568" y1="49544" x2="93824" y2="39818"/>
                        <a14:foregroundMark x1="93824" y1="39818" x2="89311" y2="39058"/>
                        <a14:foregroundMark x1="80166" y1="36626" x2="69002" y2="23556"/>
                        <a14:foregroundMark x1="69002" y1="23556" x2="60689" y2="22340"/>
                        <a14:foregroundMark x1="44299" y1="29939" x2="34917" y2="12766"/>
                        <a14:foregroundMark x1="34917" y1="12766" x2="27791" y2="8207"/>
                        <a14:foregroundMark x1="27791" y1="8207" x2="19002" y2="8055"/>
                        <a14:foregroundMark x1="19002" y1="8055" x2="12470" y2="13830"/>
                        <a14:foregroundMark x1="12470" y1="13830" x2="10214" y2="22644"/>
                        <a14:foregroundMark x1="10214" y1="22644" x2="11639" y2="32371"/>
                        <a14:foregroundMark x1="11639" y1="32371" x2="19715" y2="39970"/>
                        <a14:foregroundMark x1="19715" y1="39970" x2="19834" y2="39970"/>
                        <a14:foregroundMark x1="11876" y1="14438" x2="9264" y2="24316"/>
                        <a14:foregroundMark x1="9264" y1="24316" x2="11876" y2="33435"/>
                        <a14:foregroundMark x1="11876" y1="33435" x2="15321" y2="34043"/>
                        <a14:foregroundMark x1="33254" y1="12006" x2="26366" y2="6687"/>
                        <a14:foregroundMark x1="26366" y1="6687" x2="19002" y2="6839"/>
                        <a14:foregroundMark x1="19002" y1="6839" x2="12589" y2="12006"/>
                        <a14:foregroundMark x1="12589" y1="12006" x2="8789" y2="21277"/>
                        <a14:foregroundMark x1="8789" y1="21277" x2="9264" y2="31763"/>
                        <a14:foregroundMark x1="9264" y1="31763" x2="14252" y2="39210"/>
                        <a14:foregroundMark x1="14252" y1="39210" x2="17577" y2="40578"/>
                        <a14:foregroundMark x1="12827" y1="37386" x2="8076" y2="46049"/>
                        <a14:foregroundMark x1="8076" y1="46049" x2="13658" y2="52280"/>
                        <a14:foregroundMark x1="13658" y1="52280" x2="19359" y2="54103"/>
                        <a14:foregroundMark x1="61758" y1="22340" x2="56295" y2="26292"/>
                      </a14:backgroundRemoval>
                    </a14:imgEffect>
                  </a14:imgLayer>
                </a14:imgProps>
              </a:ext>
            </a:extLst>
          </a:blip>
          <a:srcRect l="6221" t="5168" r="4121" b="17106"/>
          <a:stretch/>
        </p:blipFill>
        <p:spPr>
          <a:xfrm>
            <a:off x="4092614" y="1957707"/>
            <a:ext cx="2016276" cy="13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8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AE0E0A5-10AB-4EF6-87A6-EDC445569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FB6B0E7-9854-41EE-BC6B-FA3E80BF2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315845"/>
            <a:ext cx="5774418" cy="541405"/>
          </a:xfrm>
        </p:spPr>
        <p:txBody>
          <a:bodyPr/>
          <a:lstStyle/>
          <a:p>
            <a:r>
              <a:rPr lang="es-MX" sz="2600" dirty="0"/>
              <a:t>Características del sensor HC-SR04</a:t>
            </a:r>
            <a:endParaRPr lang="es-ES" sz="2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067DF8-808D-4ADD-9F47-0899D6397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40" y="674370"/>
            <a:ext cx="5646420" cy="4331970"/>
          </a:xfrm>
        </p:spPr>
        <p:txBody>
          <a:bodyPr/>
          <a:lstStyle/>
          <a:p>
            <a:r>
              <a:rPr lang="es-ES" dirty="0"/>
              <a:t>Rango de operación: </a:t>
            </a:r>
            <a:r>
              <a:rPr lang="es-MX" dirty="0"/>
              <a:t> 2cm ~ 4m</a:t>
            </a:r>
          </a:p>
          <a:p>
            <a:r>
              <a:rPr lang="es-MX" dirty="0"/>
              <a:t>Alimentación:  5V</a:t>
            </a:r>
          </a:p>
          <a:p>
            <a:r>
              <a:rPr lang="es-ES" dirty="0"/>
              <a:t>t de disparo (Pulso TTL): 10</a:t>
            </a:r>
            <a:r>
              <a:rPr lang="el-GR" dirty="0"/>
              <a:t>μ</a:t>
            </a:r>
            <a:r>
              <a:rPr lang="es-MX" dirty="0"/>
              <a:t>s</a:t>
            </a:r>
          </a:p>
          <a:p>
            <a:r>
              <a:rPr lang="es-ES" dirty="0"/>
              <a:t>Resolución: ± </a:t>
            </a:r>
            <a:r>
              <a:rPr lang="es-MX" dirty="0"/>
              <a:t>3cm</a:t>
            </a:r>
            <a:endParaRPr lang="es-ES" dirty="0"/>
          </a:p>
          <a:p>
            <a:r>
              <a:rPr lang="es-ES" dirty="0"/>
              <a:t>Pinout: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+V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 err="1"/>
              <a:t>Trig</a:t>
            </a:r>
            <a:endParaRPr lang="es-ES" sz="1400" dirty="0"/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Echo</a:t>
            </a:r>
          </a:p>
          <a:p>
            <a:pPr marL="990600" lvl="1" indent="-457200">
              <a:buFont typeface="+mj-lt"/>
              <a:buAutoNum type="arabicPeriod"/>
            </a:pPr>
            <a:r>
              <a:rPr lang="es-ES" dirty="0"/>
              <a:t>GND</a:t>
            </a:r>
          </a:p>
          <a:p>
            <a:pPr marL="990600" lvl="1" indent="-457200">
              <a:buFont typeface="+mj-lt"/>
              <a:buAutoNum type="arabicPeriod"/>
            </a:pPr>
            <a:endParaRPr lang="es-ES" dirty="0"/>
          </a:p>
          <a:p>
            <a:pPr marL="990600" lvl="1" indent="-457200">
              <a:buFont typeface="+mj-lt"/>
              <a:buAutoNum type="arabicPeriod"/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300269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458C4B5-C0BA-454C-9E4E-15EE3257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90" y="2893525"/>
            <a:ext cx="3277149" cy="2209674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27</a:t>
            </a:fld>
            <a:endParaRPr lang="es-ES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69162438-3064-4F26-B45E-7560439CC190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9655F3BD-7142-4C0D-AFC0-68F9D40A9F46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5151123" cy="8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distancia con módulo de ultrasonido </a:t>
            </a:r>
            <a:r>
              <a:rPr lang="es-ES" dirty="0"/>
              <a:t>HC-SR04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arcador de texto 3">
                <a:extLst>
                  <a:ext uri="{FF2B5EF4-FFF2-40B4-BE49-F238E27FC236}">
                    <a16:creationId xmlns:a16="http://schemas.microsoft.com/office/drawing/2014/main" id="{1D8EA2C2-D837-49F8-8CB2-2CDF4495844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199" y="1482017"/>
                <a:ext cx="8112643" cy="3270735"/>
              </a:xfrm>
            </p:spPr>
            <p:txBody>
              <a:bodyPr/>
              <a:lstStyle/>
              <a:p>
                <a:r>
                  <a:rPr lang="es-MX" sz="2000" dirty="0"/>
                  <a:t>Se mide el tiempo que pasa entre el envío y la recepción del pulso.</a:t>
                </a:r>
              </a:p>
              <a:p>
                <a:r>
                  <a:rPr lang="es-MX" sz="2000" dirty="0"/>
                  <a:t>Velocidad del sonido: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=343 </m:t>
                    </m:r>
                    <m:f>
                      <m:fPr>
                        <m:type m:val="skw"/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s-MX" sz="2000" dirty="0"/>
              </a:p>
              <a:p>
                <a14:m>
                  <m:oMath xmlns:m="http://schemas.openxmlformats.org/officeDocument/2006/math">
                    <m:r>
                      <a:rPr lang="es-MX" sz="2000" i="1">
                        <a:latin typeface="Cambria Math" panose="02040503050406030204" pitchFamily="18" charset="0"/>
                      </a:rPr>
                      <m:t>343 </m:t>
                    </m:r>
                    <m:f>
                      <m:fPr>
                        <m:type m:val="skw"/>
                        <m:ctrlPr>
                          <a:rPr lang="es-MX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=100</m:t>
                    </m:r>
                    <m:f>
                      <m:fPr>
                        <m:type m:val="skw"/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1000000</m:t>
                        </m:r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MX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</a:rPr>
                          <m:t>29.2</m:t>
                        </m:r>
                        <m:f>
                          <m:fPr>
                            <m:type m:val="skw"/>
                            <m:ctrlP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s-MX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s-MX" sz="2000" b="0" i="1" smtClean="0"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den>
                        </m:f>
                      </m:den>
                    </m:f>
                  </m:oMath>
                </a14:m>
                <a:endParaRPr lang="es-MX" sz="2000" dirty="0"/>
              </a:p>
              <a:p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𝐷𝑖𝑠𝑡𝑎𝑛𝑐𝑖𝑎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𝑇𝑖𝑒𝑚𝑝𝑜</m:t>
                        </m:r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MX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2∗29.2</m:t>
                        </m:r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MX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s-MX" sz="2000" dirty="0"/>
              </a:p>
            </p:txBody>
          </p:sp>
        </mc:Choice>
        <mc:Fallback xmlns="">
          <p:sp>
            <p:nvSpPr>
              <p:cNvPr id="15" name="Marcador de texto 3">
                <a:extLst>
                  <a:ext uri="{FF2B5EF4-FFF2-40B4-BE49-F238E27FC236}">
                    <a16:creationId xmlns:a16="http://schemas.microsoft.com/office/drawing/2014/main" id="{1D8EA2C2-D837-49F8-8CB2-2CDF44958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199" y="1482017"/>
                <a:ext cx="8112643" cy="3270735"/>
              </a:xfrm>
              <a:blipFill>
                <a:blip r:embed="rId4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750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38C0B9-DCC6-4649-83BD-C0367BED99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28</a:t>
            </a:fld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FE2E3B-8D4A-476E-910F-A27422D88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8FD623-0A4D-4AE1-A220-FAF51D3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F8711F-C605-4E4C-B80F-2DE60917A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188719"/>
            <a:ext cx="7440930" cy="3838279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0E292419-F49C-4188-BD28-8097BADBB8E8}"/>
              </a:ext>
            </a:extLst>
          </p:cNvPr>
          <p:cNvSpPr txBox="1">
            <a:spLocks/>
          </p:cNvSpPr>
          <p:nvPr/>
        </p:nvSpPr>
        <p:spPr>
          <a:xfrm>
            <a:off x="1097280" y="520323"/>
            <a:ext cx="6686550" cy="66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Características del sensor HC-SR04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68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29</a:t>
            </a:fld>
            <a:endParaRPr lang="es-ES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69162438-3064-4F26-B45E-7560439CC190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9655F3BD-7142-4C0D-AFC0-68F9D40A9F46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5151123" cy="8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distancia con módulo de ultrasonido </a:t>
            </a:r>
            <a:r>
              <a:rPr lang="es-ES" dirty="0"/>
              <a:t>HC-SR04</a:t>
            </a:r>
            <a:endParaRPr lang="es-MX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0D0ED76-F5E6-4AE9-9C6D-FE3F8B20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02" y="1817847"/>
            <a:ext cx="7427596" cy="22352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214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817737" y="14119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MÓDULO 2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30</a:t>
            </a:fld>
            <a:endParaRPr lang="es-ES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69162438-3064-4F26-B45E-7560439CC190}"/>
              </a:ext>
            </a:extLst>
          </p:cNvPr>
          <p:cNvSpPr txBox="1">
            <a:spLocks/>
          </p:cNvSpPr>
          <p:nvPr/>
        </p:nvSpPr>
        <p:spPr>
          <a:xfrm>
            <a:off x="1151973" y="403791"/>
            <a:ext cx="2385116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s-MX" dirty="0"/>
              <a:t>EJEMPLO 3:</a:t>
            </a:r>
            <a:endParaRPr lang="es-ES" dirty="0"/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9655F3BD-7142-4C0D-AFC0-68F9D40A9F46}"/>
              </a:ext>
            </a:extLst>
          </p:cNvPr>
          <p:cNvSpPr txBox="1">
            <a:spLocks/>
          </p:cNvSpPr>
          <p:nvPr/>
        </p:nvSpPr>
        <p:spPr>
          <a:xfrm>
            <a:off x="3418719" y="265853"/>
            <a:ext cx="5151123" cy="86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Medición de distancia con </a:t>
            </a:r>
            <a:r>
              <a:rPr lang="es-ES" dirty="0"/>
              <a:t>HC-SR04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1179AD-F6C1-416C-A546-B57BA451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83" y="956644"/>
            <a:ext cx="6048927" cy="40649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0202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746634" cy="96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Lectura Analógica </a:t>
            </a:r>
          </a:p>
          <a:p>
            <a:pPr marL="76200" indent="0">
              <a:buNone/>
            </a:pPr>
            <a:r>
              <a:rPr lang="es-MX" dirty="0"/>
              <a:t>Control ON/OFF potenciómetro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A8AD32-F829-4BF2-8E96-42BDF9A9F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8"/>
          <a:stretch/>
        </p:blipFill>
        <p:spPr>
          <a:xfrm>
            <a:off x="2088701" y="1365159"/>
            <a:ext cx="4746635" cy="35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04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32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Materiales Ej. 4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8" y="1244009"/>
            <a:ext cx="4114802" cy="3508743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1 Led 5mm (cualquier color)</a:t>
            </a:r>
          </a:p>
          <a:p>
            <a:r>
              <a:rPr lang="es-MX" sz="2200" dirty="0"/>
              <a:t>1 Resistencia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3 Jumpers macho-macho (cables)</a:t>
            </a:r>
          </a:p>
          <a:p>
            <a:r>
              <a:rPr lang="es-MX" sz="2200" dirty="0"/>
              <a:t>1 Potenciómetro (1-10)k</a:t>
            </a:r>
            <a:r>
              <a:rPr lang="el-GR" sz="2200" dirty="0"/>
              <a:t>Ω</a:t>
            </a:r>
            <a:endParaRPr lang="es-MX" sz="2200" dirty="0"/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580" y="136406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4404144" y="1923054"/>
            <a:ext cx="1666503" cy="1647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5237396" y="2734873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0976681">
            <a:off x="2609142" y="4158744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738577" y="4345224"/>
            <a:ext cx="997870" cy="7648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EB0DE8-7725-454D-B4F6-9A5D19D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0044" y1="77729" x2="69214" y2="83406"/>
                        <a14:foregroundMark x1="63319" y1="69432" x2="73799" y2="76856"/>
                        <a14:foregroundMark x1="67467" y1="63974" x2="77293" y2="69432"/>
                        <a14:foregroundMark x1="77293" y1="69432" x2="77511" y2="69869"/>
                        <a14:foregroundMark x1="69432" y1="63755" x2="74891" y2="67249"/>
                        <a14:foregroundMark x1="70087" y1="62009" x2="73144" y2="62664"/>
                        <a14:foregroundMark x1="58515" y1="15502" x2="55022" y2="19651"/>
                      </a14:backgroundRemoval>
                    </a14:imgEffect>
                  </a14:imgLayer>
                </a14:imgProps>
              </a:ext>
            </a:extLst>
          </a:blip>
          <a:srcRect l="19055" t="11521" r="18761" b="11107"/>
          <a:stretch/>
        </p:blipFill>
        <p:spPr>
          <a:xfrm>
            <a:off x="4048465" y="3714255"/>
            <a:ext cx="902981" cy="11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6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33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65139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Control ON/OFF potenciómetro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41FC23-45B7-4E48-86A1-676460D9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73" y="1797909"/>
            <a:ext cx="4906060" cy="210531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DF4C9C0-F623-47FD-84F1-FE0FAE53DB88}"/>
              </a:ext>
            </a:extLst>
          </p:cNvPr>
          <p:cNvSpPr txBox="1"/>
          <p:nvPr/>
        </p:nvSpPr>
        <p:spPr>
          <a:xfrm>
            <a:off x="1980747" y="1727185"/>
            <a:ext cx="4925112" cy="22467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9487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4: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65139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Control ON/OFF potenciómetro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9AEF3F-1B9E-4B59-B287-DA3229E7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73" y="1195610"/>
            <a:ext cx="4867954" cy="324847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DF4C9C0-F623-47FD-84F1-FE0FAE53DB88}"/>
              </a:ext>
            </a:extLst>
          </p:cNvPr>
          <p:cNvSpPr txBox="1"/>
          <p:nvPr/>
        </p:nvSpPr>
        <p:spPr>
          <a:xfrm>
            <a:off x="1990273" y="1195610"/>
            <a:ext cx="4925112" cy="33239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  <a:p>
            <a:endParaRPr lang="es-MX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29794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74" y="339995"/>
            <a:ext cx="5854883" cy="552853"/>
          </a:xfrm>
        </p:spPr>
        <p:txBody>
          <a:bodyPr/>
          <a:lstStyle/>
          <a:p>
            <a:r>
              <a:rPr lang="es-MX" dirty="0"/>
              <a:t>¿QUÉ QUEDA POR APRENDER?</a:t>
            </a:r>
            <a:endParaRPr lang="es-ES" dirty="0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9E977F51-8BB4-4E95-A0C0-734119FA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44009"/>
            <a:ext cx="3932833" cy="3508743"/>
          </a:xfrm>
        </p:spPr>
        <p:txBody>
          <a:bodyPr/>
          <a:lstStyle/>
          <a:p>
            <a:r>
              <a:rPr lang="es-MX" sz="2200" dirty="0"/>
              <a:t>Uso de periféricos: Shields, Pantallas, etc.</a:t>
            </a:r>
          </a:p>
          <a:p>
            <a:r>
              <a:rPr lang="es-MX" sz="2200" dirty="0"/>
              <a:t>Demás sensores</a:t>
            </a:r>
          </a:p>
          <a:p>
            <a:r>
              <a:rPr lang="es-MX" sz="2200" dirty="0"/>
              <a:t>Conexión inalámbrica y a internet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2273012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5: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746634" cy="96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Sensor PIR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CAE338-0A37-490A-97DD-80570537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15" y="1044010"/>
            <a:ext cx="7406239" cy="40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76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D72210-521F-462D-957F-1009233D0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236681-B95D-4E79-97C7-8674B73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Materiales Ej. 5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47A00C-A3F6-48A0-B16A-E9A0CD32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8" y="1244009"/>
            <a:ext cx="4114802" cy="3508743"/>
          </a:xfrm>
        </p:spPr>
        <p:txBody>
          <a:bodyPr/>
          <a:lstStyle/>
          <a:p>
            <a:r>
              <a:rPr lang="es-MX" sz="2200" dirty="0"/>
              <a:t>1 Tarjeta Arduino</a:t>
            </a:r>
          </a:p>
          <a:p>
            <a:r>
              <a:rPr lang="es-MX" sz="2200" dirty="0"/>
              <a:t>1 Led 5mm (cualquier color)</a:t>
            </a:r>
          </a:p>
          <a:p>
            <a:r>
              <a:rPr lang="es-MX" sz="2200" dirty="0"/>
              <a:t>1 Resistencia (220-330)</a:t>
            </a:r>
            <a:r>
              <a:rPr lang="el-GR" sz="2200" dirty="0"/>
              <a:t> Ω</a:t>
            </a:r>
            <a:endParaRPr lang="es-MX" sz="2200" dirty="0"/>
          </a:p>
          <a:p>
            <a:r>
              <a:rPr lang="es-MX" sz="2200" dirty="0"/>
              <a:t>6 Jumpers macho-macho (cables)</a:t>
            </a:r>
          </a:p>
          <a:p>
            <a:r>
              <a:rPr lang="es-MX" sz="2200" dirty="0"/>
              <a:t>1 sensor PIR</a:t>
            </a:r>
          </a:p>
          <a:p>
            <a:r>
              <a:rPr lang="es-MX" sz="2200" dirty="0"/>
              <a:t>1 Protoboard</a:t>
            </a:r>
            <a:endParaRPr lang="es-ES" sz="2200" dirty="0"/>
          </a:p>
        </p:txBody>
      </p:sp>
      <p:pic>
        <p:nvPicPr>
          <p:cNvPr id="6" name="Imagen 5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CDE3962-63B5-4654-B7A7-E44B21A9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67" b="89867" l="6600" r="93000">
                        <a14:foregroundMark x1="6600" y1="30400" x2="23600" y2="30400"/>
                        <a14:foregroundMark x1="54800" y1="31467" x2="80000" y2="31467"/>
                        <a14:foregroundMark x1="60800" y1="18400" x2="56600" y2="74400"/>
                        <a14:foregroundMark x1="56600" y1="74400" x2="68800" y2="85867"/>
                        <a14:foregroundMark x1="16000" y1="61867" x2="37800" y2="69600"/>
                        <a14:foregroundMark x1="37800" y1="69600" x2="17800" y2="64533"/>
                        <a14:foregroundMark x1="17800" y1="64533" x2="17800" y2="65067"/>
                        <a14:foregroundMark x1="48600" y1="75733" x2="30200" y2="76800"/>
                        <a14:foregroundMark x1="61600" y1="34400" x2="74200" y2="58133"/>
                        <a14:foregroundMark x1="74200" y1="58133" x2="76800" y2="81067"/>
                        <a14:foregroundMark x1="47800" y1="29867" x2="32000" y2="24267"/>
                        <a14:foregroundMark x1="37400" y1="15467" x2="20400" y2="9333"/>
                        <a14:foregroundMark x1="89800" y1="44800" x2="93000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580" y="136406"/>
            <a:ext cx="2373867" cy="1780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BC7B50-37ED-40EA-BD29-27B04220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1" r="27246" b="24446"/>
          <a:stretch/>
        </p:blipFill>
        <p:spPr>
          <a:xfrm>
            <a:off x="4404144" y="1923054"/>
            <a:ext cx="1666503" cy="16479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D5286B-E3F2-4B31-B1F2-28267BC54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600" b="87900" l="11300" r="90500">
                        <a14:foregroundMark x1="51700" y1="12600" x2="69200" y2="19800"/>
                        <a14:foregroundMark x1="90500" y1="32700" x2="66100" y2="37400"/>
                        <a14:foregroundMark x1="11300" y1="62000" x2="21600" y2="62900"/>
                        <a14:foregroundMark x1="21600" y1="62900" x2="28100" y2="65300"/>
                        <a14:foregroundMark x1="41700" y1="81700" x2="49700" y2="87600"/>
                        <a14:foregroundMark x1="49700" y1="87600" x2="51000" y2="87900"/>
                        <a14:foregroundMark x1="48800" y1="18800" x2="46300" y2="17000"/>
                      </a14:backgroundRemoval>
                    </a14:imgEffect>
                  </a14:imgLayer>
                </a14:imgProps>
              </a:ext>
            </a:extLst>
          </a:blip>
          <a:srcRect l="7623" t="8268" r="6382" b="7597"/>
          <a:stretch/>
        </p:blipFill>
        <p:spPr>
          <a:xfrm>
            <a:off x="5237396" y="2734873"/>
            <a:ext cx="2016275" cy="19726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8F70B4-D8AC-4DB0-9FC9-AC69C538C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81" b="89815" l="6159" r="93517">
                        <a14:foregroundMark x1="10859" y1="20370" x2="13776" y2="22840"/>
                        <a14:foregroundMark x1="12480" y1="9568" x2="15397" y2="16049"/>
                        <a14:foregroundMark x1="90438" y1="66975" x2="90438" y2="69136"/>
                        <a14:foregroundMark x1="93193" y1="63889" x2="93193" y2="63889"/>
                        <a14:foregroundMark x1="94003" y1="63580" x2="94003" y2="63580"/>
                        <a14:foregroundMark x1="92545" y1="67284" x2="92545" y2="67284"/>
                        <a14:foregroundMark x1="92545" y1="64198" x2="88655" y2="87037"/>
                        <a14:foregroundMark x1="88655" y1="87037" x2="88331" y2="87654"/>
                        <a14:foregroundMark x1="93517" y1="65432" x2="92869" y2="77160"/>
                        <a14:foregroundMark x1="92869" y1="77160" x2="89303" y2="88889"/>
                        <a14:foregroundMark x1="10049" y1="6790" x2="7131" y2="31481"/>
                        <a14:foregroundMark x1="7131" y1="31481" x2="10211" y2="15123"/>
                        <a14:foregroundMark x1="9076" y1="11420" x2="6321" y2="22531"/>
                        <a14:foregroundMark x1="6321" y1="22531" x2="6159" y2="30556"/>
                        <a14:foregroundMark x1="11021" y1="6481" x2="11021" y2="9877"/>
                        <a14:foregroundMark x1="26904" y1="29321" x2="33712" y2="38889"/>
                        <a14:foregroundMark x1="33712" y1="38889" x2="50729" y2="50309"/>
                        <a14:foregroundMark x1="92382" y1="62654" x2="93193" y2="72840"/>
                      </a14:backgroundRemoval>
                    </a14:imgEffect>
                  </a14:imgLayer>
                </a14:imgProps>
              </a:ext>
            </a:extLst>
          </a:blip>
          <a:srcRect l="4812" r="3869" b="8265"/>
          <a:stretch/>
        </p:blipFill>
        <p:spPr>
          <a:xfrm rot="20976681">
            <a:off x="2609142" y="4158744"/>
            <a:ext cx="2373867" cy="1252233"/>
          </a:xfrm>
          <a:prstGeom prst="rect">
            <a:avLst/>
          </a:prstGeom>
        </p:spPr>
      </p:pic>
      <p:pic>
        <p:nvPicPr>
          <p:cNvPr id="14" name="Imagen 13" descr="Imagen que contiene vino, tabla, rojo, frente&#10;&#10;Descripción generada automáticamente">
            <a:extLst>
              <a:ext uri="{FF2B5EF4-FFF2-40B4-BE49-F238E27FC236}">
                <a16:creationId xmlns:a16="http://schemas.microsoft.com/office/drawing/2014/main" id="{ACB562CB-97FC-4FAC-9A45-9EC024F52F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7" b="99792" l="10000" r="88667">
                        <a14:foregroundMark x1="16267" y1="24583" x2="14533" y2="77083"/>
                        <a14:foregroundMark x1="17867" y1="1458" x2="16000" y2="27708"/>
                        <a14:foregroundMark x1="12933" y1="36250" x2="11467" y2="40000"/>
                        <a14:foregroundMark x1="12800" y1="38958" x2="10000" y2="38333"/>
                        <a14:foregroundMark x1="14400" y1="72083" x2="15733" y2="99583"/>
                        <a14:foregroundMark x1="28800" y1="61875" x2="29467" y2="99792"/>
                        <a14:foregroundMark x1="44133" y1="417" x2="43600" y2="11042"/>
                        <a14:foregroundMark x1="43600" y1="11042" x2="45200" y2="21250"/>
                        <a14:foregroundMark x1="45200" y1="21250" x2="43867" y2="81042"/>
                        <a14:foregroundMark x1="53733" y1="417" x2="56800" y2="99583"/>
                        <a14:foregroundMark x1="71200" y1="625" x2="71867" y2="99792"/>
                        <a14:foregroundMark x1="88667" y1="2083" x2="88267" y2="15208"/>
                        <a14:foregroundMark x1="88267" y1="15208" x2="85867" y2="25417"/>
                        <a14:foregroundMark x1="85867" y1="25417" x2="85467" y2="71250"/>
                        <a14:foregroundMark x1="85467" y1="71250" x2="82400" y2="81250"/>
                        <a14:foregroundMark x1="82400" y1="81250" x2="81200" y2="99792"/>
                        <a14:foregroundMark x1="88000" y1="37708" x2="88667" y2="55000"/>
                      </a14:backgroundRemoval>
                    </a14:imgEffect>
                  </a14:imgLayer>
                </a14:imgProps>
              </a:ext>
            </a:extLst>
          </a:blip>
          <a:srcRect l="8921" r="7582"/>
          <a:stretch/>
        </p:blipFill>
        <p:spPr>
          <a:xfrm>
            <a:off x="738577" y="4345224"/>
            <a:ext cx="997870" cy="7648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EB0DE8-7725-454D-B4F6-9A5D19D6C05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0044" y1="77729" x2="69214" y2="83406"/>
                        <a14:foregroundMark x1="63319" y1="69432" x2="73799" y2="76856"/>
                        <a14:foregroundMark x1="67467" y1="63974" x2="77293" y2="69432"/>
                        <a14:foregroundMark x1="77293" y1="69432" x2="77511" y2="69869"/>
                        <a14:foregroundMark x1="69432" y1="63755" x2="74891" y2="67249"/>
                        <a14:foregroundMark x1="70087" y1="62009" x2="73144" y2="62664"/>
                        <a14:foregroundMark x1="58515" y1="15502" x2="55022" y2="19651"/>
                      </a14:backgroundRemoval>
                    </a14:imgEffect>
                  </a14:imgLayer>
                </a14:imgProps>
              </a:ext>
            </a:extLst>
          </a:blip>
          <a:srcRect l="19055" t="11521" r="18761" b="11107"/>
          <a:stretch/>
        </p:blipFill>
        <p:spPr>
          <a:xfrm>
            <a:off x="4048465" y="3714255"/>
            <a:ext cx="902981" cy="11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0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12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73" y="403791"/>
            <a:ext cx="2385116" cy="552853"/>
          </a:xfrm>
        </p:spPr>
        <p:txBody>
          <a:bodyPr/>
          <a:lstStyle/>
          <a:p>
            <a:r>
              <a:rPr lang="es-MX" dirty="0"/>
              <a:t>EJEMPLO 5:</a:t>
            </a:r>
            <a:endParaRPr lang="es-E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972F3B9F-8745-470C-9A41-81A53CDEC858}"/>
              </a:ext>
            </a:extLst>
          </p:cNvPr>
          <p:cNvSpPr txBox="1">
            <a:spLocks/>
          </p:cNvSpPr>
          <p:nvPr/>
        </p:nvSpPr>
        <p:spPr>
          <a:xfrm>
            <a:off x="3418720" y="265853"/>
            <a:ext cx="4651392" cy="55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s-MX" dirty="0"/>
              <a:t>Sensor PIR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A45000-BE69-4DAD-9E22-80A6CD33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3" y="890397"/>
            <a:ext cx="6035236" cy="388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782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228850" y="754114"/>
            <a:ext cx="4411607" cy="1186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FIN!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434231-F5C9-4074-9A5F-DC939025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55" y="3202914"/>
            <a:ext cx="1846742" cy="1456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4F82E3-389E-4973-A517-A7A9D9B0B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89" y="2720606"/>
            <a:ext cx="2087221" cy="2087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40A2C6-3F4C-4EF3-A87D-597EF89D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81" y="2312128"/>
            <a:ext cx="419111" cy="4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9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67631" y="721713"/>
            <a:ext cx="300343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O" sz="2800" dirty="0"/>
              <a:t>TRANSDUCTORES</a:t>
            </a:r>
            <a:r>
              <a:rPr lang="es-ES" sz="2800" dirty="0"/>
              <a:t> Y ACTUADORES</a:t>
            </a:r>
            <a:endParaRPr sz="2800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225338" y="1881513"/>
            <a:ext cx="2688023" cy="1605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CO" sz="1800" dirty="0"/>
              <a:t>Sistemas interactivos físicos valiéndose del uso de software y hardware para sensar  y  responder al mundo analógico.</a:t>
            </a:r>
            <a:endParaRPr sz="1800" dirty="0"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ACC01E-E8D8-4F11-B853-D3B5CFB1BDDC}"/>
              </a:ext>
            </a:extLst>
          </p:cNvPr>
          <p:cNvSpPr txBox="1"/>
          <p:nvPr/>
        </p:nvSpPr>
        <p:spPr>
          <a:xfrm>
            <a:off x="3232298" y="499730"/>
            <a:ext cx="53269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dirty="0">
                <a:latin typeface="Barlow Light" panose="020B0604020202020204" charset="0"/>
              </a:rPr>
              <a:t>Transforman magnitudes físicas en señales eléctricas y viceversa.</a:t>
            </a:r>
          </a:p>
          <a:p>
            <a:endParaRPr lang="es-CO" sz="2400" dirty="0">
              <a:latin typeface="Barlow Light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i="1" dirty="0">
                <a:latin typeface="Barlow Light" panose="020B0604020202020204" charset="0"/>
              </a:rPr>
              <a:t>Transductores</a:t>
            </a:r>
            <a:r>
              <a:rPr lang="es-CO" sz="2000" dirty="0">
                <a:latin typeface="Barlow Light" panose="020B0604020202020204" charset="0"/>
              </a:rPr>
              <a:t>:</a:t>
            </a:r>
            <a:r>
              <a:rPr lang="es-CO" sz="2400" dirty="0">
                <a:latin typeface="Barlow Light" panose="020B0604020202020204" charset="0"/>
              </a:rPr>
              <a:t> </a:t>
            </a:r>
            <a:r>
              <a:rPr lang="es-CO" sz="2000" dirty="0">
                <a:latin typeface="Barlow Light" panose="020B0604020202020204" charset="0"/>
              </a:rPr>
              <a:t>Sensores de temperatura, lumínicos, infrarrojo, etc.</a:t>
            </a:r>
          </a:p>
          <a:p>
            <a:endParaRPr lang="es-CO" sz="2000" dirty="0">
              <a:latin typeface="Barlow Light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000" b="1" i="1" dirty="0">
                <a:latin typeface="Barlow Light" panose="020B0604020202020204" charset="0"/>
              </a:rPr>
              <a:t>Actuadores: </a:t>
            </a:r>
            <a:r>
              <a:rPr lang="es-CO" sz="2000" dirty="0">
                <a:latin typeface="Barlow Light" panose="020B0604020202020204" charset="0"/>
              </a:rPr>
              <a:t>Motores, parlantes, bobinas, polímeros retroactivos, etc.</a:t>
            </a:r>
          </a:p>
          <a:p>
            <a:endParaRPr lang="es-CO" sz="2400" dirty="0">
              <a:latin typeface="Barlow Light" panose="020B0604020202020204" charset="0"/>
            </a:endParaRPr>
          </a:p>
          <a:p>
            <a:endParaRPr lang="es-ES" sz="2400" dirty="0">
              <a:latin typeface="Barlow Light" panose="020B060402020202020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76E464F-CE67-4435-A9DC-EBAFA13DC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6" t="41137" r="31084" b="5930"/>
          <a:stretch/>
        </p:blipFill>
        <p:spPr>
          <a:xfrm>
            <a:off x="3078793" y="3554810"/>
            <a:ext cx="3396435" cy="15886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33E92B-80E2-4825-9E4B-49BC86FA2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15" t="22532" r="10034" b="17726"/>
          <a:stretch/>
        </p:blipFill>
        <p:spPr>
          <a:xfrm>
            <a:off x="6475228" y="3554811"/>
            <a:ext cx="2679404" cy="158868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sp>
        <p:nvSpPr>
          <p:cNvPr id="245" name="Google Shape;245;p14"/>
          <p:cNvSpPr txBox="1">
            <a:spLocks noGrp="1"/>
          </p:cNvSpPr>
          <p:nvPr>
            <p:ph type="title" idx="4294967295"/>
          </p:nvPr>
        </p:nvSpPr>
        <p:spPr>
          <a:xfrm>
            <a:off x="1492987" y="0"/>
            <a:ext cx="3413051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</a:t>
            </a:r>
            <a:r>
              <a:rPr lang="es-ES" dirty="0"/>
              <a:t>ISTA DE ENLACES</a:t>
            </a:r>
            <a:endParaRPr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E73FD19-3003-46DA-AD25-2DE1AF848903}"/>
              </a:ext>
            </a:extLst>
          </p:cNvPr>
          <p:cNvSpPr txBox="1">
            <a:spLocks/>
          </p:cNvSpPr>
          <p:nvPr/>
        </p:nvSpPr>
        <p:spPr>
          <a:xfrm>
            <a:off x="398123" y="731956"/>
            <a:ext cx="5764619" cy="411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￭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⬝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MX" sz="1600" i="1" dirty="0"/>
              <a:t>Referencia del lenguaje: </a:t>
            </a:r>
            <a:r>
              <a:rPr lang="es-ES" sz="1600" dirty="0">
                <a:latin typeface="Barlow Light" panose="020B0604020202020204" charset="0"/>
                <a:hlinkClick r:id="rId3"/>
              </a:rPr>
              <a:t>www.arduino.cc/reference/en/</a:t>
            </a:r>
            <a:endParaRPr lang="es-MX" sz="1600" i="1" dirty="0"/>
          </a:p>
          <a:p>
            <a:pPr marL="514350" indent="-514350">
              <a:buFont typeface="+mj-lt"/>
              <a:buAutoNum type="arabicPeriod"/>
            </a:pPr>
            <a:r>
              <a:rPr lang="en-US" sz="1600" i="1" dirty="0" err="1"/>
              <a:t>Imágenes</a:t>
            </a:r>
            <a:r>
              <a:rPr lang="en-US" sz="1600" i="1" dirty="0"/>
              <a:t> </a:t>
            </a:r>
            <a:r>
              <a:rPr lang="en-US" sz="1600" i="1" dirty="0" err="1"/>
              <a:t>libres</a:t>
            </a:r>
            <a:r>
              <a:rPr lang="en-US" sz="1600" i="1" dirty="0"/>
              <a:t>: </a:t>
            </a:r>
            <a:r>
              <a:rPr lang="en-US" sz="1600" i="1" dirty="0">
                <a:hlinkClick r:id="rId4"/>
              </a:rPr>
              <a:t>https://es.freeimages.com/</a:t>
            </a:r>
            <a:r>
              <a:rPr lang="en-US" sz="1600" i="1" dirty="0"/>
              <a:t>    </a:t>
            </a:r>
            <a:r>
              <a:rPr lang="en-US" sz="1600" i="1" dirty="0">
                <a:hlinkClick r:id="rId5"/>
              </a:rPr>
              <a:t>https://www.freepng.es/</a:t>
            </a:r>
            <a:r>
              <a:rPr lang="en-US" sz="1600" i="1" dirty="0"/>
              <a:t>   </a:t>
            </a:r>
            <a:r>
              <a:rPr lang="en-US" sz="1600" i="1" dirty="0">
                <a:hlinkClick r:id="rId6"/>
              </a:rPr>
              <a:t>https://thenounproject.com/</a:t>
            </a:r>
            <a:r>
              <a:rPr lang="en-US" sz="1600" i="1" dirty="0"/>
              <a:t>                           </a:t>
            </a:r>
            <a:r>
              <a:rPr lang="en-US" sz="1600" dirty="0">
                <a:hlinkClick r:id="rId7" tooltip="Flaticon"/>
              </a:rPr>
              <a:t>www.flaticon.com</a:t>
            </a:r>
            <a:r>
              <a:rPr lang="en-US" sz="1600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Blog </a:t>
            </a:r>
            <a:r>
              <a:rPr lang="en-US" sz="1600" dirty="0" err="1"/>
              <a:t>sobre</a:t>
            </a:r>
            <a:r>
              <a:rPr lang="en-US" sz="1600" dirty="0"/>
              <a:t> </a:t>
            </a:r>
            <a:r>
              <a:rPr lang="en-US" sz="1600" dirty="0" err="1"/>
              <a:t>programación</a:t>
            </a:r>
            <a:r>
              <a:rPr lang="en-US" sz="1600" dirty="0"/>
              <a:t>: </a:t>
            </a:r>
            <a:r>
              <a:rPr lang="en-US" sz="1600" dirty="0">
                <a:hlinkClick r:id="rId8"/>
              </a:rPr>
              <a:t>https://programarfacil.com/blog/arduino-blog/curso-de-arduino/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Tienda de </a:t>
            </a:r>
            <a:r>
              <a:rPr lang="en-US" sz="1600" dirty="0" err="1"/>
              <a:t>materiales</a:t>
            </a:r>
            <a:r>
              <a:rPr lang="en-US" sz="1600" dirty="0"/>
              <a:t>: </a:t>
            </a:r>
            <a:r>
              <a:rPr lang="en-US" sz="1600" dirty="0">
                <a:hlinkClick r:id="rId9"/>
              </a:rPr>
              <a:t>http://tdrobotica.co</a:t>
            </a:r>
            <a:r>
              <a:rPr lang="en-US" sz="1600" dirty="0"/>
              <a:t>  </a:t>
            </a:r>
            <a:r>
              <a:rPr lang="en-US" sz="1600" dirty="0">
                <a:hlinkClick r:id="rId10"/>
              </a:rPr>
              <a:t>https://www.vistronica.com/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Libro kit </a:t>
            </a:r>
            <a:r>
              <a:rPr lang="en-US" sz="1600" dirty="0" err="1"/>
              <a:t>básico</a:t>
            </a:r>
            <a:r>
              <a:rPr lang="en-US" sz="1600" dirty="0"/>
              <a:t> </a:t>
            </a:r>
            <a:r>
              <a:rPr lang="en-US" sz="1600" dirty="0" err="1"/>
              <a:t>TdRobótica</a:t>
            </a:r>
            <a:r>
              <a:rPr lang="en-US" sz="1600" dirty="0"/>
              <a:t>: </a:t>
            </a:r>
            <a:r>
              <a:rPr lang="en-US" sz="1600" dirty="0">
                <a:hlinkClick r:id="rId11"/>
              </a:rPr>
              <a:t>https://issuu.com/tdrobotica/docs/libro_kit_basico/4</a:t>
            </a:r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1600" dirty="0" err="1"/>
              <a:t>Medir</a:t>
            </a:r>
            <a:r>
              <a:rPr lang="en-US" sz="1600" dirty="0"/>
              <a:t> </a:t>
            </a:r>
            <a:r>
              <a:rPr lang="en-US" sz="1600" dirty="0" err="1"/>
              <a:t>distancia</a:t>
            </a:r>
            <a:r>
              <a:rPr lang="en-US" sz="1600" dirty="0"/>
              <a:t>: </a:t>
            </a:r>
            <a:r>
              <a:rPr lang="en-US" sz="1300" dirty="0">
                <a:hlinkClick r:id="rId12"/>
              </a:rPr>
              <a:t>https://www.luisllamas.es/medir-distancia-con-arduino-y-sensor-de-ultrasonidos-hc-sr04/</a:t>
            </a:r>
            <a:endParaRPr lang="en-US" sz="1300" dirty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  <a:p>
            <a:pPr marL="514350" indent="-514350">
              <a:buFont typeface="+mj-lt"/>
              <a:buAutoNum type="arabicPeriod"/>
            </a:pPr>
            <a:endParaRPr lang="en-US" sz="1600" i="1" dirty="0"/>
          </a:p>
          <a:p>
            <a:pPr marL="514350" indent="-514350">
              <a:buFont typeface="+mj-lt"/>
              <a:buAutoNum type="arabicPeriod"/>
            </a:pPr>
            <a:endParaRPr lang="en-US" sz="1600" i="1" dirty="0"/>
          </a:p>
          <a:p>
            <a:pPr marL="514350" indent="-514350">
              <a:buFont typeface="+mj-lt"/>
              <a:buAutoNum type="arabicPeriod"/>
            </a:pPr>
            <a:endParaRPr lang="en-US" sz="1600" i="1" dirty="0"/>
          </a:p>
          <a:p>
            <a:pPr marL="514350" indent="-514350">
              <a:buFont typeface="+mj-lt"/>
              <a:buAutoNum type="arabicPeriod"/>
            </a:pPr>
            <a:endParaRPr lang="en-US" sz="1600" i="1" dirty="0"/>
          </a:p>
          <a:p>
            <a:pPr marL="514350" indent="-514350">
              <a:buFont typeface="+mj-lt"/>
              <a:buAutoNum type="arabicPeriod"/>
            </a:pPr>
            <a:endParaRPr lang="es-MX" sz="1600" i="1" dirty="0"/>
          </a:p>
          <a:p>
            <a:pPr marL="514350" indent="-514350">
              <a:buFont typeface="+mj-lt"/>
              <a:buAutoNum type="arabicPeriod"/>
            </a:pPr>
            <a:endParaRPr lang="es-MX" sz="1600" i="1" dirty="0"/>
          </a:p>
          <a:p>
            <a:pPr marL="514350" indent="-514350">
              <a:buFont typeface="+mj-lt"/>
              <a:buAutoNum type="arabicPeriod"/>
            </a:pPr>
            <a:endParaRPr lang="es-MX" sz="1600" i="1" dirty="0"/>
          </a:p>
        </p:txBody>
      </p: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84006109-9549-49A3-9F18-70A9A472EE45}"/>
              </a:ext>
            </a:extLst>
          </p:cNvPr>
          <p:cNvGrpSpPr/>
          <p:nvPr/>
        </p:nvGrpSpPr>
        <p:grpSpPr>
          <a:xfrm rot="10800000">
            <a:off x="6162742" y="848914"/>
            <a:ext cx="2564339" cy="27185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4F7ACE1F-B79C-44AE-A1A0-695FE3593D9E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AB706B68-65D6-4AFF-9B56-D2E43D1996BB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AC753ED1-2DBE-43C8-9F05-FC5F60F93944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7F85E11D-4DAB-4ACE-A7AC-2D2AA9D5E049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D32D4D1-B62C-4FF8-8C92-94287A2EF58D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7301AD33-A4DC-4DB1-B1FA-A0BEE8EDDD51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F4468441-B20D-4F01-9AD8-2C5354ADADA9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DA0BCE5-07E2-45D7-B09D-58798984966F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AE1FBF1-7BFC-439B-9B9B-2967EDB206D4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AA51EA2-9BD0-4742-B205-F23EC4D03BA3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05DADCB5-1698-43F2-8461-C94FE9D1F5AB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5B2B2B7E-E697-4223-B1B3-DE92760FB001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9E5E71D4-8E58-4151-ADF5-BEF56E274D07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A08554-9FB6-43C4-B92F-C57A219E7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8D1CB0F-37ED-4A66-A13B-820C2DE9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59" y="148857"/>
            <a:ext cx="6230680" cy="467831"/>
          </a:xfrm>
        </p:spPr>
        <p:txBody>
          <a:bodyPr/>
          <a:lstStyle/>
          <a:p>
            <a:r>
              <a:rPr lang="es-MX" sz="2400" dirty="0"/>
              <a:t>ANEXO: LISTA DE MATERIALES MÓDULO 2</a:t>
            </a:r>
            <a:endParaRPr lang="es-ES" sz="2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F075D7-1050-4FC2-80F1-FABA48E9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89097"/>
            <a:ext cx="5138700" cy="4505545"/>
          </a:xfrm>
        </p:spPr>
        <p:txBody>
          <a:bodyPr/>
          <a:lstStyle/>
          <a:p>
            <a:r>
              <a:rPr lang="es-MX" sz="1700" dirty="0"/>
              <a:t>1 Tarjeta Arduino con cable USB</a:t>
            </a:r>
          </a:p>
          <a:p>
            <a:r>
              <a:rPr lang="es-MX" sz="1700" dirty="0"/>
              <a:t>1 sensor de temperatura LM35</a:t>
            </a:r>
          </a:p>
          <a:p>
            <a:r>
              <a:rPr lang="es-MX" sz="1700" dirty="0"/>
              <a:t>1 Fotorresistencia (LDR)</a:t>
            </a:r>
          </a:p>
          <a:p>
            <a:r>
              <a:rPr lang="es-MX" sz="1700" dirty="0"/>
              <a:t>1 motor DC 3-6V</a:t>
            </a:r>
          </a:p>
          <a:p>
            <a:r>
              <a:rPr lang="es-MX" sz="1700" dirty="0"/>
              <a:t>1 módulo ultrasonido HC-SR04</a:t>
            </a:r>
          </a:p>
          <a:p>
            <a:r>
              <a:rPr lang="es-MX" sz="1700" dirty="0"/>
              <a:t>1 Módulo </a:t>
            </a:r>
            <a:r>
              <a:rPr lang="es-ES" sz="1700" dirty="0"/>
              <a:t>Driver motor L298N</a:t>
            </a:r>
          </a:p>
          <a:p>
            <a:r>
              <a:rPr lang="es-ES" sz="1700" dirty="0"/>
              <a:t>1 Módulo bluetooth HC-06  o  HC-05 </a:t>
            </a:r>
          </a:p>
          <a:p>
            <a:r>
              <a:rPr lang="es-MX" sz="1700" dirty="0"/>
              <a:t>3 Leds 5mm (Cualquier color)</a:t>
            </a:r>
          </a:p>
          <a:p>
            <a:r>
              <a:rPr lang="es-MX" sz="1700" dirty="0"/>
              <a:t>3 Resistencias (220-330)</a:t>
            </a:r>
            <a:r>
              <a:rPr lang="el-GR" sz="1700" dirty="0"/>
              <a:t> Ω</a:t>
            </a:r>
            <a:endParaRPr lang="es-MX" sz="1700" dirty="0"/>
          </a:p>
          <a:p>
            <a:r>
              <a:rPr lang="es-MX" sz="1700" dirty="0"/>
              <a:t>1  Resistencias 10k</a:t>
            </a:r>
            <a:r>
              <a:rPr lang="el-GR" sz="1700" dirty="0"/>
              <a:t>Ω</a:t>
            </a:r>
            <a:r>
              <a:rPr lang="es-MX" sz="1700" dirty="0"/>
              <a:t> </a:t>
            </a:r>
          </a:p>
          <a:p>
            <a:r>
              <a:rPr lang="es-MX" sz="1700" dirty="0"/>
              <a:t>1 Potenciómetro (1-10k)</a:t>
            </a:r>
            <a:r>
              <a:rPr lang="el-GR" sz="1700" dirty="0"/>
              <a:t> Ω</a:t>
            </a:r>
            <a:endParaRPr lang="es-MX" sz="1700" dirty="0"/>
          </a:p>
          <a:p>
            <a:r>
              <a:rPr lang="es-MX" sz="1700" dirty="0"/>
              <a:t>10 Jumpers o más.</a:t>
            </a:r>
          </a:p>
          <a:p>
            <a:r>
              <a:rPr lang="es-MX" sz="1700" dirty="0"/>
              <a:t>1 Protoboard</a:t>
            </a:r>
          </a:p>
          <a:p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311779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360971" y="3864034"/>
            <a:ext cx="361560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GRACIAS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239232" y="331086"/>
            <a:ext cx="3886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600" b="1" dirty="0"/>
              <a:t>¿Alguna pregunta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485" name="Google Shape;485;p36"/>
          <p:cNvSpPr txBox="1">
            <a:spLocks noGrp="1"/>
          </p:cNvSpPr>
          <p:nvPr>
            <p:ph type="body" idx="4294967295"/>
          </p:nvPr>
        </p:nvSpPr>
        <p:spPr>
          <a:xfrm>
            <a:off x="360971" y="1902191"/>
            <a:ext cx="4066953" cy="1404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Contacto</a:t>
            </a:r>
            <a:r>
              <a:rPr lang="en" dirty="0"/>
              <a:t> </a:t>
            </a:r>
            <a:r>
              <a:rPr lang="es-ES" dirty="0"/>
              <a:t>a</a:t>
            </a:r>
            <a:r>
              <a:rPr lang="en" dirty="0"/>
              <a:t>l </a:t>
            </a:r>
            <a:r>
              <a:rPr lang="es-ES" dirty="0"/>
              <a:t>correo UNAL: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 </a:t>
            </a:r>
            <a:r>
              <a:rPr lang="es-ES" dirty="0">
                <a:hlinkClick r:id="rId4"/>
              </a:rPr>
              <a:t>juacastropa</a:t>
            </a:r>
            <a:r>
              <a:rPr lang="en" dirty="0">
                <a:hlinkClick r:id="rId4"/>
              </a:rPr>
              <a:t>@</a:t>
            </a:r>
            <a:r>
              <a:rPr lang="es-ES" dirty="0">
                <a:hlinkClick r:id="rId4"/>
              </a:rPr>
              <a:t>unal.edu.co</a:t>
            </a:r>
            <a:endParaRPr lang="es-ES"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492" name="Google Shape;492;p37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rgbClr val="6463BD"/>
                </a:solidFill>
                <a:hlinkClick r:id="rId3"/>
              </a:rPr>
              <a:t>SlidesCarnival</a:t>
            </a:r>
            <a:endParaRPr sz="2400" dirty="0">
              <a:solidFill>
                <a:srgbClr val="6463BD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 dirty="0"/>
              <a:t>Photographs by </a:t>
            </a:r>
            <a:r>
              <a:rPr lang="en" sz="2400" u="sng" dirty="0">
                <a:solidFill>
                  <a:srgbClr val="6463BD"/>
                </a:solidFill>
                <a:hlinkClick r:id="rId4"/>
              </a:rPr>
              <a:t>Unsplash</a:t>
            </a:r>
            <a:endParaRPr sz="2400" dirty="0">
              <a:solidFill>
                <a:srgbClr val="6463BD"/>
              </a:solidFill>
            </a:endParaRPr>
          </a:p>
        </p:txBody>
      </p:sp>
      <p:sp>
        <p:nvSpPr>
          <p:cNvPr id="493" name="Google Shape;493;p37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7B980AC-84CB-438F-AEC6-2AB46F963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</a:t>
            </a:fld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9D7B5C9-9A47-4737-B2FA-409B0145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212" y="466100"/>
            <a:ext cx="1801257" cy="783364"/>
          </a:xfrm>
        </p:spPr>
        <p:txBody>
          <a:bodyPr/>
          <a:lstStyle/>
          <a:p>
            <a:r>
              <a:rPr lang="es-MX" dirty="0"/>
              <a:t>ARDUINO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46D5385-4A00-4ABA-B76C-4F06AD5C5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45029"/>
            <a:ext cx="5218648" cy="3180900"/>
          </a:xfrm>
        </p:spPr>
        <p:txBody>
          <a:bodyPr/>
          <a:lstStyle/>
          <a:p>
            <a:pPr algn="just"/>
            <a:r>
              <a:rPr lang="es-CO" sz="1600" dirty="0">
                <a:solidFill>
                  <a:schemeClr val="tx1"/>
                </a:solidFill>
              </a:rPr>
              <a:t>Plataforma de electrónica abierta para la creación de prototipos.</a:t>
            </a:r>
          </a:p>
          <a:p>
            <a:pPr algn="just"/>
            <a:endParaRPr lang="es-CO" sz="1600" dirty="0">
              <a:solidFill>
                <a:schemeClr val="tx1"/>
              </a:solidFill>
            </a:endParaRPr>
          </a:p>
          <a:p>
            <a:pPr algn="just"/>
            <a:r>
              <a:rPr lang="es-CO" sz="1600" dirty="0">
                <a:solidFill>
                  <a:schemeClr val="tx1"/>
                </a:solidFill>
              </a:rPr>
              <a:t>Es de bajo costo, flexible y fácil de usar.</a:t>
            </a:r>
          </a:p>
          <a:p>
            <a:pPr algn="just"/>
            <a:endParaRPr lang="es-CO" sz="1600" dirty="0">
              <a:solidFill>
                <a:schemeClr val="tx1"/>
              </a:solidFill>
            </a:endParaRPr>
          </a:p>
          <a:p>
            <a:pPr algn="just"/>
            <a:r>
              <a:rPr lang="es-CO" sz="1600" dirty="0">
                <a:solidFill>
                  <a:schemeClr val="tx1"/>
                </a:solidFill>
              </a:rPr>
              <a:t>Creada para artistas, diseñadores, aficionados y cualquier interesado en crear entornos u objetos interactivos. </a:t>
            </a:r>
          </a:p>
          <a:p>
            <a:pPr algn="just"/>
            <a:endParaRPr lang="es-ES" sz="1600" dirty="0">
              <a:solidFill>
                <a:schemeClr val="tx1"/>
              </a:solidFill>
            </a:endParaRPr>
          </a:p>
          <a:p>
            <a:r>
              <a:rPr lang="es-CO" sz="1600" dirty="0"/>
              <a:t>Lenguaje basado en </a:t>
            </a:r>
            <a:r>
              <a:rPr lang="es-CO" sz="1600" dirty="0" err="1"/>
              <a:t>Wiring</a:t>
            </a:r>
            <a:r>
              <a:rPr lang="es-CO" sz="1600" dirty="0"/>
              <a:t> / </a:t>
            </a:r>
            <a:r>
              <a:rPr lang="es-CO" sz="1600" dirty="0" err="1"/>
              <a:t>procesing</a:t>
            </a:r>
            <a:endParaRPr lang="es-E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3A9365-01A6-4380-A0E7-678F8204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24340" y="720666"/>
            <a:ext cx="4941713" cy="350038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15877B5-C372-4744-9943-EA5A972EA752}"/>
              </a:ext>
            </a:extLst>
          </p:cNvPr>
          <p:cNvSpPr txBox="1"/>
          <p:nvPr/>
        </p:nvSpPr>
        <p:spPr>
          <a:xfrm>
            <a:off x="1303562" y="4787824"/>
            <a:ext cx="4837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Barlow Light" panose="020B0604020202020204" charset="0"/>
              </a:rPr>
              <a:t>Historia Arduino: https://arduinohistory.github.io/</a:t>
            </a:r>
          </a:p>
        </p:txBody>
      </p:sp>
    </p:spTree>
    <p:extLst>
      <p:ext uri="{BB962C8B-B14F-4D97-AF65-F5344CB8AC3E}">
        <p14:creationId xmlns:p14="http://schemas.microsoft.com/office/powerpoint/2010/main" val="229498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DB7A59-9809-40E0-97C1-3EF1A46A5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" t="6412" r="2265" b="2427"/>
          <a:stretch/>
        </p:blipFill>
        <p:spPr>
          <a:xfrm>
            <a:off x="1712254" y="838245"/>
            <a:ext cx="5300124" cy="416041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340" y="156294"/>
            <a:ext cx="2923953" cy="681951"/>
          </a:xfrm>
        </p:spPr>
        <p:txBody>
          <a:bodyPr/>
          <a:lstStyle/>
          <a:p>
            <a:r>
              <a:rPr lang="es-MX" dirty="0"/>
              <a:t>ARDUINO UNO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029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484A84-65DC-497C-886C-3E398D91A2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3D3B6FB-EC0D-423A-BF14-17922577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372" y="531628"/>
            <a:ext cx="2817628" cy="731994"/>
          </a:xfrm>
        </p:spPr>
        <p:txBody>
          <a:bodyPr/>
          <a:lstStyle/>
          <a:p>
            <a:r>
              <a:rPr lang="es-MX" dirty="0"/>
              <a:t>APLICACIONES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390EE8-6361-4E81-ABF1-B3ED97E4A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57350"/>
            <a:ext cx="4114800" cy="3180900"/>
          </a:xfrm>
        </p:spPr>
        <p:txBody>
          <a:bodyPr/>
          <a:lstStyle/>
          <a:p>
            <a:r>
              <a:rPr lang="es-MX" dirty="0"/>
              <a:t>Prototipos</a:t>
            </a:r>
          </a:p>
          <a:p>
            <a:r>
              <a:rPr lang="es-ES" dirty="0"/>
              <a:t>Juguetes</a:t>
            </a:r>
          </a:p>
          <a:p>
            <a:r>
              <a:rPr lang="es-ES" dirty="0"/>
              <a:t>Robótica simple</a:t>
            </a:r>
          </a:p>
          <a:p>
            <a:r>
              <a:rPr lang="es-MX" dirty="0"/>
              <a:t>A</a:t>
            </a:r>
            <a:r>
              <a:rPr lang="es-ES" dirty="0" err="1"/>
              <a:t>rte</a:t>
            </a:r>
            <a:endParaRPr lang="es-ES" dirty="0"/>
          </a:p>
          <a:p>
            <a:r>
              <a:rPr lang="es-ES" dirty="0" err="1"/>
              <a:t>IoT</a:t>
            </a:r>
            <a:r>
              <a:rPr lang="es-ES" dirty="0"/>
              <a:t>  - Internet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endParaRPr lang="es-ES" dirty="0"/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6DFE65-88CE-405E-9303-C17AB556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74" y="-1"/>
            <a:ext cx="3059526" cy="20733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847D92-4D72-4235-A43A-6E6FA2F5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50" y="1151197"/>
            <a:ext cx="4722950" cy="44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A98B61-884F-4294-B435-2EF2E099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00" y="696483"/>
            <a:ext cx="7134447" cy="43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5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22B2F56-A943-479A-A86E-6AC4281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73" y="0"/>
            <a:ext cx="2767427" cy="51435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147ADC-9CFC-4E06-AC4E-7FFACA5AF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456577-37C1-410E-A3C7-6EFCDA53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145958"/>
            <a:ext cx="7421525" cy="681951"/>
          </a:xfrm>
        </p:spPr>
        <p:txBody>
          <a:bodyPr/>
          <a:lstStyle/>
          <a:p>
            <a:r>
              <a:rPr lang="es-MX" dirty="0"/>
              <a:t>ENTORNO DE DESARROLLO - IDE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D72D07-699C-49DC-9CD6-1F2F51CD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2" y="896502"/>
            <a:ext cx="4462954" cy="20392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3F33D7-14DA-4354-B7E4-628B994C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673" y="3022484"/>
            <a:ext cx="4525443" cy="2121016"/>
          </a:xfrm>
          <a:prstGeom prst="rect">
            <a:avLst/>
          </a:prstGeom>
        </p:spPr>
      </p:pic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82AD97D-8E19-4364-BAB3-169FC6523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2334" y="1155231"/>
            <a:ext cx="3221666" cy="392808"/>
          </a:xfrm>
        </p:spPr>
        <p:txBody>
          <a:bodyPr/>
          <a:lstStyle/>
          <a:p>
            <a:pPr marL="76200" indent="0">
              <a:buNone/>
            </a:pPr>
            <a:r>
              <a:rPr lang="es-ES" dirty="0"/>
              <a:t>Instalar drivers</a:t>
            </a:r>
          </a:p>
        </p:txBody>
      </p:sp>
    </p:spTree>
    <p:extLst>
      <p:ext uri="{BB962C8B-B14F-4D97-AF65-F5344CB8AC3E}">
        <p14:creationId xmlns:p14="http://schemas.microsoft.com/office/powerpoint/2010/main" val="3227884257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904</Words>
  <Application>Microsoft Office PowerPoint</Application>
  <PresentationFormat>Presentación en pantalla (16:9)</PresentationFormat>
  <Paragraphs>242</Paragraphs>
  <Slides>43</Slides>
  <Notes>10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Cambria Math</vt:lpstr>
      <vt:lpstr>Calibri</vt:lpstr>
      <vt:lpstr>Barlow Light</vt:lpstr>
      <vt:lpstr>Miriam Libre</vt:lpstr>
      <vt:lpstr>Barlow</vt:lpstr>
      <vt:lpstr>Arial</vt:lpstr>
      <vt:lpstr>Roderigo template</vt:lpstr>
      <vt:lpstr>CURSO DE ARDUINO</vt:lpstr>
      <vt:lpstr>CONTENIDO: MÓDULO 2</vt:lpstr>
      <vt:lpstr>MÓDULO 2</vt:lpstr>
      <vt:lpstr>TRANSDUCTORES Y ACTUADORES</vt:lpstr>
      <vt:lpstr>ARDUINO</vt:lpstr>
      <vt:lpstr>ARDUINO UNO</vt:lpstr>
      <vt:lpstr>APLICACIONES</vt:lpstr>
      <vt:lpstr>ENTORNO DE DESARROLLO - IDE</vt:lpstr>
      <vt:lpstr>ENTORNO DE DESARROLLO - IDE</vt:lpstr>
      <vt:lpstr>ENTORNO DE DESARROLLO - IDE</vt:lpstr>
      <vt:lpstr>ENTORNO DE DESARROLLO - IDE</vt:lpstr>
      <vt:lpstr>ENTORNO DE DESARROLLO - IDE</vt:lpstr>
      <vt:lpstr>ACTIVIDADES</vt:lpstr>
      <vt:lpstr>SENSORES ANALÓGICOS</vt:lpstr>
      <vt:lpstr>Presentación de PowerPoint</vt:lpstr>
      <vt:lpstr>Materiales Ej. 1</vt:lpstr>
      <vt:lpstr>Características del sensor LM35</vt:lpstr>
      <vt:lpstr>Presentación de PowerPoint</vt:lpstr>
      <vt:lpstr>EJEMPLO 2:</vt:lpstr>
      <vt:lpstr>Materiales Ej. 2</vt:lpstr>
      <vt:lpstr>EJEMPLO 2:</vt:lpstr>
      <vt:lpstr>EJEMPLO 2:</vt:lpstr>
      <vt:lpstr>SENSORES DIGITALES</vt:lpstr>
      <vt:lpstr>Presentación de PowerPoint</vt:lpstr>
      <vt:lpstr>Materiales Ej. 3</vt:lpstr>
      <vt:lpstr>Características del sensor HC-SR04</vt:lpstr>
      <vt:lpstr>Presentación de PowerPoint</vt:lpstr>
      <vt:lpstr>Presentación de PowerPoint</vt:lpstr>
      <vt:lpstr>Presentación de PowerPoint</vt:lpstr>
      <vt:lpstr>Presentación de PowerPoint</vt:lpstr>
      <vt:lpstr>EJEMPLO 4:</vt:lpstr>
      <vt:lpstr>Materiales Ej. 4</vt:lpstr>
      <vt:lpstr>EJEMPLO 4:</vt:lpstr>
      <vt:lpstr>EJEMPLO 4:</vt:lpstr>
      <vt:lpstr>¿QUÉ QUEDA POR APRENDER?</vt:lpstr>
      <vt:lpstr>EJEMPLO 5:</vt:lpstr>
      <vt:lpstr>Materiales Ej. 5</vt:lpstr>
      <vt:lpstr>EJEMPLO 5:</vt:lpstr>
      <vt:lpstr>FIN!</vt:lpstr>
      <vt:lpstr>LISTA DE ENLACES</vt:lpstr>
      <vt:lpstr>ANEXO: LISTA DE MATERIALES MÓDULO 2</vt:lpstr>
      <vt:lpstr>GRACIAS!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ARDUINO</dc:title>
  <cp:lastModifiedBy>JULIAN ANDRES CASTRO PARDO</cp:lastModifiedBy>
  <cp:revision>86</cp:revision>
  <cp:lastPrinted>2020-08-08T20:04:41Z</cp:lastPrinted>
  <dcterms:modified xsi:type="dcterms:W3CDTF">2020-08-08T20:05:24Z</dcterms:modified>
</cp:coreProperties>
</file>